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3"/>
  </p:notes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9" r:id="rId22"/>
  </p:sldIdLst>
  <p:sldSz cx="12192000" cy="6858000"/>
  <p:notesSz cx="6858000" cy="9144000"/>
  <p:embeddedFontLst>
    <p:embeddedFont>
      <p:font typeface="Barlow" panose="020B0604020202020204" charset="0"/>
      <p:regular r:id="rId24"/>
      <p:bold r:id="rId25"/>
      <p:italic r:id="rId26"/>
      <p:boldItalic r:id="rId27"/>
    </p:embeddedFont>
    <p:embeddedFont>
      <p:font typeface="Barlow ExtraBold" panose="020B0604020202020204" charset="0"/>
      <p:bold r:id="rId28"/>
      <p:boldItalic r:id="rId29"/>
    </p:embeddedFont>
    <p:embeddedFont>
      <p:font typeface="Barlow SemiBold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Roboto Slab" panose="020B060402020202020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c.com/2017/08/24/technology-killing-off-corporations-average-lifespan-of-company-under-20-years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8d308ef4f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8d308ef4f_0_4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58d308ef4f_0_4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b6bd7b71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b6bd7b716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5b6bd7b716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b6bd7b71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b6bd7b716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5b6bd7b716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b6bd7b71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b6bd7b716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b6bd7b716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b6bd7b71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b6bd7b716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5b6bd7b716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b6bd7b71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b6bd7b716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5b6bd7b716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b6bd7b71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b6bd7b716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5b6bd7b716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b6bd7b71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b6bd7b716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5b6bd7b716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b6bd7b71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b6bd7b716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5b6bd7b716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b6bd7b71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b6bd7b716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5b6bd7b716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b6bd7b716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b6bd7b716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5b6bd7b716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8cca55cb7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58cca55cb7_3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58cca55cb7_3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b6bd7b716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5b6bd7b716_0_1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5b6bd7b716_0_1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67072b284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g567072b284_1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567072b284_1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8cca55cb7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58cca55cb7_3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58cca55cb7_3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4834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a85eb2bd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5a85eb2bda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https://www.cnbc.com/2017/08/24/technology-killing-off-corporations-average-lifespan-of-company-under-20-years.html</a:t>
            </a:r>
            <a:endParaRPr/>
          </a:p>
        </p:txBody>
      </p:sp>
      <p:sp>
        <p:nvSpPr>
          <p:cNvPr id="119" name="Google Shape;119;g5a85eb2bda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8cca55cb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58cca55cb7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g58cca55cb7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8cca55cb7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58cca55cb7_3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58cca55cb7_3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8cca55cb7_3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8cca55cb7_3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58cca55cb7_3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a85eb2bd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a85eb2bda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5a85eb2bda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a85eb2bd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a85eb2bda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5a85eb2bda_0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ransformacao.cesar.org.br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ransformacao.cesar.org.br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cesar.org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nsformacao.cesar.org.b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0" y="-16225"/>
            <a:ext cx="12192000" cy="6920400"/>
          </a:xfrm>
          <a:prstGeom prst="rect">
            <a:avLst/>
          </a:prstGeom>
          <a:solidFill>
            <a:srgbClr val="222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0"/>
            <a:ext cx="6857997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524550" y="1400825"/>
            <a:ext cx="4647000" cy="3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959"/>
              <a:buFont typeface="Calibri"/>
              <a:buNone/>
            </a:pPr>
            <a:br>
              <a:rPr lang="pt-BR" sz="3959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3959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3959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ICTd</a:t>
            </a:r>
            <a:br>
              <a:rPr lang="pt-BR" sz="3959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pt-BR" sz="35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Índice CESAR de </a:t>
            </a:r>
            <a:endParaRPr sz="35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959"/>
              <a:buFont typeface="Calibri"/>
              <a:buNone/>
            </a:pPr>
            <a:r>
              <a:rPr lang="pt-BR" sz="35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Transformação Digital</a:t>
            </a:r>
            <a:endParaRPr sz="35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000" y="797024"/>
            <a:ext cx="1370088" cy="820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0" y="5873350"/>
            <a:ext cx="121920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2975CF"/>
                </a:solidFill>
                <a:latin typeface="Barlow"/>
                <a:ea typeface="Barlow"/>
                <a:cs typeface="Barlow"/>
                <a:sym typeface="Barlow"/>
              </a:rPr>
              <a:t>@CESAR 2019 | Todos os Direitos Reservados </a:t>
            </a:r>
            <a:endParaRPr sz="1600">
              <a:solidFill>
                <a:srgbClr val="2975C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4083150" y="5815375"/>
            <a:ext cx="40257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26D9C6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/>
              </a:rPr>
              <a:t>transformacao.cesar.org.br</a:t>
            </a:r>
            <a:endParaRPr sz="2200">
              <a:solidFill>
                <a:srgbClr val="26D9C6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" name="Google Shape;387;p38">
            <a:extLst>
              <a:ext uri="{FF2B5EF4-FFF2-40B4-BE49-F238E27FC236}">
                <a16:creationId xmlns:a16="http://schemas.microsoft.com/office/drawing/2014/main" id="{B993BC42-0391-43D2-845A-9864DB087A02}"/>
              </a:ext>
            </a:extLst>
          </p:cNvPr>
          <p:cNvSpPr txBox="1"/>
          <p:nvPr/>
        </p:nvSpPr>
        <p:spPr>
          <a:xfrm>
            <a:off x="582297" y="4771346"/>
            <a:ext cx="3657000" cy="2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Fred Arruda</a:t>
            </a:r>
            <a:endParaRPr sz="2400" b="1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/>
          <p:nvPr/>
        </p:nvSpPr>
        <p:spPr>
          <a:xfrm>
            <a:off x="0" y="-10975"/>
            <a:ext cx="12203100" cy="6869100"/>
          </a:xfrm>
          <a:prstGeom prst="rect">
            <a:avLst/>
          </a:prstGeom>
          <a:solidFill>
            <a:srgbClr val="734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3"/>
          <p:cNvSpPr/>
          <p:nvPr/>
        </p:nvSpPr>
        <p:spPr>
          <a:xfrm rot="10800000" flipH="1">
            <a:off x="-3677975" y="3241475"/>
            <a:ext cx="7495583" cy="1821525"/>
          </a:xfrm>
          <a:custGeom>
            <a:avLst/>
            <a:gdLst/>
            <a:ahLst/>
            <a:cxnLst/>
            <a:rect l="l" t="t" r="r" b="b"/>
            <a:pathLst>
              <a:path w="334065" h="72861" extrusionOk="0">
                <a:moveTo>
                  <a:pt x="0" y="0"/>
                </a:moveTo>
                <a:lnTo>
                  <a:pt x="334065" y="0"/>
                </a:lnTo>
                <a:lnTo>
                  <a:pt x="334065" y="72861"/>
                </a:ln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Google Shape;196;p23"/>
          <p:cNvSpPr txBox="1">
            <a:spLocks noGrp="1"/>
          </p:cNvSpPr>
          <p:nvPr>
            <p:ph type="ctrTitle" idx="4294967295"/>
          </p:nvPr>
        </p:nvSpPr>
        <p:spPr>
          <a:xfrm>
            <a:off x="325125" y="59300"/>
            <a:ext cx="54588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3959"/>
              <a:buFont typeface="Calibri"/>
              <a:buNone/>
            </a:pPr>
            <a:r>
              <a:rPr lang="pt-BR"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ICTd</a:t>
            </a:r>
            <a:r>
              <a:rPr lang="pt-BR" sz="16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- Índice CESAR de Transformação Digital</a:t>
            </a:r>
            <a:endParaRPr sz="16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97" name="Google Shape;19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3542" y="413929"/>
            <a:ext cx="511003" cy="30604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3"/>
          <p:cNvSpPr txBox="1"/>
          <p:nvPr/>
        </p:nvSpPr>
        <p:spPr>
          <a:xfrm>
            <a:off x="325125" y="2044200"/>
            <a:ext cx="43044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48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Consumidores</a:t>
            </a:r>
            <a:endParaRPr sz="48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3C3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5238400" y="2044200"/>
            <a:ext cx="5748300" cy="30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 vida em rede e o novo ecossistema de comunicação mudaram a forma de nos relacionarmos. A jornada do consumidor, o marketing digital, branding e e-branding são essenciais para entender, se comunicar, capturar e satisfazer o novo consumidor digital.</a:t>
            </a:r>
            <a:endParaRPr sz="2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0" y="5873350"/>
            <a:ext cx="121920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@CESAR 2019 | Todos os Direitos Reservados </a:t>
            </a:r>
            <a:endParaRPr sz="1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/>
          <p:nvPr/>
        </p:nvSpPr>
        <p:spPr>
          <a:xfrm>
            <a:off x="-8975" y="-10375"/>
            <a:ext cx="12201000" cy="6858000"/>
          </a:xfrm>
          <a:prstGeom prst="rect">
            <a:avLst/>
          </a:prstGeom>
          <a:solidFill>
            <a:srgbClr val="F168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4"/>
          <p:cNvSpPr/>
          <p:nvPr/>
        </p:nvSpPr>
        <p:spPr>
          <a:xfrm rot="10800000" flipH="1">
            <a:off x="-3677975" y="3241475"/>
            <a:ext cx="7495583" cy="1821525"/>
          </a:xfrm>
          <a:custGeom>
            <a:avLst/>
            <a:gdLst/>
            <a:ahLst/>
            <a:cxnLst/>
            <a:rect l="l" t="t" r="r" b="b"/>
            <a:pathLst>
              <a:path w="334065" h="72861" extrusionOk="0">
                <a:moveTo>
                  <a:pt x="0" y="0"/>
                </a:moveTo>
                <a:lnTo>
                  <a:pt x="334065" y="0"/>
                </a:lnTo>
                <a:lnTo>
                  <a:pt x="334065" y="72861"/>
                </a:ln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Google Shape;208;p24"/>
          <p:cNvSpPr txBox="1">
            <a:spLocks noGrp="1"/>
          </p:cNvSpPr>
          <p:nvPr>
            <p:ph type="ctrTitle" idx="4294967295"/>
          </p:nvPr>
        </p:nvSpPr>
        <p:spPr>
          <a:xfrm>
            <a:off x="325125" y="59300"/>
            <a:ext cx="54588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3959"/>
              <a:buFont typeface="Calibri"/>
              <a:buNone/>
            </a:pPr>
            <a:r>
              <a:rPr lang="pt-BR"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ICTd</a:t>
            </a:r>
            <a:r>
              <a:rPr lang="pt-BR" sz="16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- Índice CESAR de Transformação Digital</a:t>
            </a:r>
            <a:endParaRPr sz="16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09" name="Google Shape;2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3542" y="413929"/>
            <a:ext cx="511003" cy="30604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4"/>
          <p:cNvSpPr txBox="1"/>
          <p:nvPr/>
        </p:nvSpPr>
        <p:spPr>
          <a:xfrm>
            <a:off x="325125" y="2044200"/>
            <a:ext cx="43044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48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Concorrência</a:t>
            </a:r>
            <a:endParaRPr sz="48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3C3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 txBox="1"/>
          <p:nvPr/>
        </p:nvSpPr>
        <p:spPr>
          <a:xfrm>
            <a:off x="5238400" y="2044200"/>
            <a:ext cx="5748300" cy="30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Na era digital, as fronteiras da competição já não são mais as mesmas. Mesmo as empresas mais diligentes e preparadas podem sofrer com ataques de competidores mais ágeis, inesperados e assimétricos.</a:t>
            </a:r>
            <a:endParaRPr sz="2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0" y="5873350"/>
            <a:ext cx="121920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@CESAR 2019 | Todos os Direitos Reservados </a:t>
            </a:r>
            <a:endParaRPr sz="1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/>
          <p:nvPr/>
        </p:nvSpPr>
        <p:spPr>
          <a:xfrm>
            <a:off x="0" y="-10975"/>
            <a:ext cx="12203100" cy="6869100"/>
          </a:xfrm>
          <a:prstGeom prst="rect">
            <a:avLst/>
          </a:prstGeom>
          <a:solidFill>
            <a:srgbClr val="734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5"/>
          <p:cNvSpPr/>
          <p:nvPr/>
        </p:nvSpPr>
        <p:spPr>
          <a:xfrm rot="10800000" flipH="1">
            <a:off x="-3677975" y="3241475"/>
            <a:ext cx="7495583" cy="1821525"/>
          </a:xfrm>
          <a:custGeom>
            <a:avLst/>
            <a:gdLst/>
            <a:ahLst/>
            <a:cxnLst/>
            <a:rect l="l" t="t" r="r" b="b"/>
            <a:pathLst>
              <a:path w="334065" h="72861" extrusionOk="0">
                <a:moveTo>
                  <a:pt x="0" y="0"/>
                </a:moveTo>
                <a:lnTo>
                  <a:pt x="334065" y="0"/>
                </a:lnTo>
                <a:lnTo>
                  <a:pt x="334065" y="72861"/>
                </a:ln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Google Shape;220;p25"/>
          <p:cNvSpPr txBox="1">
            <a:spLocks noGrp="1"/>
          </p:cNvSpPr>
          <p:nvPr>
            <p:ph type="ctrTitle" idx="4294967295"/>
          </p:nvPr>
        </p:nvSpPr>
        <p:spPr>
          <a:xfrm>
            <a:off x="325125" y="59300"/>
            <a:ext cx="54588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3959"/>
              <a:buFont typeface="Calibri"/>
              <a:buNone/>
            </a:pPr>
            <a:r>
              <a:rPr lang="pt-BR"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ICTd</a:t>
            </a:r>
            <a:r>
              <a:rPr lang="pt-BR" sz="16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- Índice CESAR de Transformação Digital</a:t>
            </a:r>
            <a:endParaRPr sz="16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21" name="Google Shape;2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3542" y="413929"/>
            <a:ext cx="511003" cy="30604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5"/>
          <p:cNvSpPr txBox="1"/>
          <p:nvPr/>
        </p:nvSpPr>
        <p:spPr>
          <a:xfrm>
            <a:off x="325125" y="2044200"/>
            <a:ext cx="43044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48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Inovação</a:t>
            </a:r>
            <a:endParaRPr sz="48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3C3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5238400" y="2044200"/>
            <a:ext cx="5748300" cy="30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 inovação tem outros métodos e processos. Saímos de um mundo onde as empresas desenhavam e lançavam sozinhas seus produtos no mercado para um mundo de cocriação e de contínua experimentação. </a:t>
            </a:r>
            <a:endParaRPr sz="2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 regra é aprender rápido e inovar continuamente.</a:t>
            </a:r>
            <a:endParaRPr sz="2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0" y="5873350"/>
            <a:ext cx="121920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@CESAR 2019 | Todos os Direitos Reservados </a:t>
            </a:r>
            <a:endParaRPr sz="1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/>
          <p:nvPr/>
        </p:nvSpPr>
        <p:spPr>
          <a:xfrm>
            <a:off x="-8975" y="-10375"/>
            <a:ext cx="12201000" cy="6858000"/>
          </a:xfrm>
          <a:prstGeom prst="rect">
            <a:avLst/>
          </a:prstGeom>
          <a:solidFill>
            <a:srgbClr val="F168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"/>
          <p:cNvSpPr/>
          <p:nvPr/>
        </p:nvSpPr>
        <p:spPr>
          <a:xfrm rot="10800000" flipH="1">
            <a:off x="-3677975" y="3241475"/>
            <a:ext cx="7495583" cy="1821525"/>
          </a:xfrm>
          <a:custGeom>
            <a:avLst/>
            <a:gdLst/>
            <a:ahLst/>
            <a:cxnLst/>
            <a:rect l="l" t="t" r="r" b="b"/>
            <a:pathLst>
              <a:path w="334065" h="72861" extrusionOk="0">
                <a:moveTo>
                  <a:pt x="0" y="0"/>
                </a:moveTo>
                <a:lnTo>
                  <a:pt x="334065" y="0"/>
                </a:lnTo>
                <a:lnTo>
                  <a:pt x="334065" y="72861"/>
                </a:ln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Google Shape;232;p26"/>
          <p:cNvSpPr txBox="1">
            <a:spLocks noGrp="1"/>
          </p:cNvSpPr>
          <p:nvPr>
            <p:ph type="ctrTitle" idx="4294967295"/>
          </p:nvPr>
        </p:nvSpPr>
        <p:spPr>
          <a:xfrm>
            <a:off x="325125" y="59300"/>
            <a:ext cx="54588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3959"/>
              <a:buFont typeface="Calibri"/>
              <a:buNone/>
            </a:pPr>
            <a:r>
              <a:rPr lang="pt-BR"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ICTd</a:t>
            </a:r>
            <a:r>
              <a:rPr lang="pt-BR" sz="16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- Índice CESAR de Transformação Digital</a:t>
            </a:r>
            <a:endParaRPr sz="16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33" name="Google Shape;2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3542" y="413929"/>
            <a:ext cx="511003" cy="30604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6"/>
          <p:cNvSpPr txBox="1"/>
          <p:nvPr/>
        </p:nvSpPr>
        <p:spPr>
          <a:xfrm>
            <a:off x="325125" y="2044200"/>
            <a:ext cx="43044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48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Processos</a:t>
            </a:r>
            <a:endParaRPr sz="48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3C3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6"/>
          <p:cNvSpPr txBox="1"/>
          <p:nvPr/>
        </p:nvSpPr>
        <p:spPr>
          <a:xfrm>
            <a:off x="5238400" y="2044200"/>
            <a:ext cx="5748300" cy="30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Procurar entender como as empresas se envolvem digitalmente com fornecedores e estão propensas a usar software para gerenciar suas operações internas, otimizar o uso de ativos físicos e os relacionamentos com clientes e fornecedores.</a:t>
            </a:r>
            <a:endParaRPr sz="2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0" y="5873350"/>
            <a:ext cx="121920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@CESAR 2019 | Todos os Direitos Reservados </a:t>
            </a:r>
            <a:endParaRPr sz="1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/>
          <p:nvPr/>
        </p:nvSpPr>
        <p:spPr>
          <a:xfrm>
            <a:off x="0" y="-10975"/>
            <a:ext cx="12203100" cy="6869100"/>
          </a:xfrm>
          <a:prstGeom prst="rect">
            <a:avLst/>
          </a:prstGeom>
          <a:solidFill>
            <a:srgbClr val="734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 rot="10800000" flipH="1">
            <a:off x="-3677975" y="3241475"/>
            <a:ext cx="7495583" cy="1821525"/>
          </a:xfrm>
          <a:custGeom>
            <a:avLst/>
            <a:gdLst/>
            <a:ahLst/>
            <a:cxnLst/>
            <a:rect l="l" t="t" r="r" b="b"/>
            <a:pathLst>
              <a:path w="334065" h="72861" extrusionOk="0">
                <a:moveTo>
                  <a:pt x="0" y="0"/>
                </a:moveTo>
                <a:lnTo>
                  <a:pt x="334065" y="0"/>
                </a:lnTo>
                <a:lnTo>
                  <a:pt x="334065" y="72861"/>
                </a:ln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Google Shape;244;p27"/>
          <p:cNvSpPr txBox="1">
            <a:spLocks noGrp="1"/>
          </p:cNvSpPr>
          <p:nvPr>
            <p:ph type="ctrTitle" idx="4294967295"/>
          </p:nvPr>
        </p:nvSpPr>
        <p:spPr>
          <a:xfrm>
            <a:off x="325125" y="59300"/>
            <a:ext cx="54588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3959"/>
              <a:buFont typeface="Calibri"/>
              <a:buNone/>
            </a:pPr>
            <a:r>
              <a:rPr lang="pt-BR"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ICTd</a:t>
            </a:r>
            <a:r>
              <a:rPr lang="pt-BR" sz="16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- Índice CESAR de Transformação Digital</a:t>
            </a:r>
            <a:endParaRPr sz="16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45" name="Google Shape;2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3542" y="413929"/>
            <a:ext cx="511003" cy="30604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7"/>
          <p:cNvSpPr txBox="1"/>
          <p:nvPr/>
        </p:nvSpPr>
        <p:spPr>
          <a:xfrm>
            <a:off x="5238400" y="2044200"/>
            <a:ext cx="5748300" cy="30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As tecnologias digitais são ferramentas que permitem acessar novos mercados e encontrar novas maneiras de crescer. Modelos de negócios assimétricos são os principais agentes de disrupção de negócios estabelecidos. Entender e modelar negócios a partir da jornada da Transformação Digital  é essencial para a sobrevivência das organizações.</a:t>
            </a:r>
            <a:endParaRPr sz="2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1085200" y="1566650"/>
            <a:ext cx="3544500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48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Modelos de Negócios</a:t>
            </a:r>
            <a:endParaRPr sz="48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3C3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7"/>
          <p:cNvSpPr txBox="1"/>
          <p:nvPr/>
        </p:nvSpPr>
        <p:spPr>
          <a:xfrm>
            <a:off x="0" y="5873350"/>
            <a:ext cx="121920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@CESAR 2019 | Todos os Direitos Reservados </a:t>
            </a:r>
            <a:endParaRPr sz="1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/>
          <p:nvPr/>
        </p:nvSpPr>
        <p:spPr>
          <a:xfrm>
            <a:off x="-8975" y="-10375"/>
            <a:ext cx="12201000" cy="6858000"/>
          </a:xfrm>
          <a:prstGeom prst="rect">
            <a:avLst/>
          </a:prstGeom>
          <a:solidFill>
            <a:srgbClr val="F168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8"/>
          <p:cNvSpPr/>
          <p:nvPr/>
        </p:nvSpPr>
        <p:spPr>
          <a:xfrm rot="10800000" flipH="1">
            <a:off x="-3677975" y="3241475"/>
            <a:ext cx="7495583" cy="1821525"/>
          </a:xfrm>
          <a:custGeom>
            <a:avLst/>
            <a:gdLst/>
            <a:ahLst/>
            <a:cxnLst/>
            <a:rect l="l" t="t" r="r" b="b"/>
            <a:pathLst>
              <a:path w="334065" h="72861" extrusionOk="0">
                <a:moveTo>
                  <a:pt x="0" y="0"/>
                </a:moveTo>
                <a:lnTo>
                  <a:pt x="334065" y="0"/>
                </a:lnTo>
                <a:lnTo>
                  <a:pt x="334065" y="72861"/>
                </a:ln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Google Shape;256;p28"/>
          <p:cNvSpPr txBox="1">
            <a:spLocks noGrp="1"/>
          </p:cNvSpPr>
          <p:nvPr>
            <p:ph type="ctrTitle" idx="4294967295"/>
          </p:nvPr>
        </p:nvSpPr>
        <p:spPr>
          <a:xfrm>
            <a:off x="325125" y="59300"/>
            <a:ext cx="54588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3959"/>
              <a:buFont typeface="Calibri"/>
              <a:buNone/>
            </a:pPr>
            <a:r>
              <a:rPr lang="pt-BR"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ICTd</a:t>
            </a:r>
            <a:r>
              <a:rPr lang="pt-BR" sz="16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- Índice CESAR de Transformação Digital</a:t>
            </a:r>
            <a:endParaRPr sz="16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57" name="Google Shape;2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3542" y="413929"/>
            <a:ext cx="511003" cy="30604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8"/>
          <p:cNvSpPr txBox="1"/>
          <p:nvPr/>
        </p:nvSpPr>
        <p:spPr>
          <a:xfrm>
            <a:off x="325125" y="969475"/>
            <a:ext cx="4304400" cy="1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48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Dados &amp; Ambiente Regulatório</a:t>
            </a:r>
            <a:endParaRPr sz="48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3C3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5238400" y="2044200"/>
            <a:ext cx="5748300" cy="30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São de extrema relevância para a estratégia e tomada de decisões das organizações atuais. Mas poucas sabem como extrair valor deles e, ao mesmo tempo, assegurar os direitos intelectuais em ativos digitais, a privacidade e a segurança dos consumidores.</a:t>
            </a:r>
            <a:endParaRPr sz="2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0" y="5873350"/>
            <a:ext cx="121920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@CESAR 2019 | Todos os Direitos Reservados </a:t>
            </a:r>
            <a:endParaRPr sz="1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/>
          <p:nvPr/>
        </p:nvSpPr>
        <p:spPr>
          <a:xfrm>
            <a:off x="0" y="-10975"/>
            <a:ext cx="12203100" cy="6869100"/>
          </a:xfrm>
          <a:prstGeom prst="rect">
            <a:avLst/>
          </a:prstGeom>
          <a:solidFill>
            <a:srgbClr val="734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9"/>
          <p:cNvSpPr/>
          <p:nvPr/>
        </p:nvSpPr>
        <p:spPr>
          <a:xfrm rot="10800000" flipH="1">
            <a:off x="-3677975" y="3241475"/>
            <a:ext cx="7495583" cy="1821525"/>
          </a:xfrm>
          <a:custGeom>
            <a:avLst/>
            <a:gdLst/>
            <a:ahLst/>
            <a:cxnLst/>
            <a:rect l="l" t="t" r="r" b="b"/>
            <a:pathLst>
              <a:path w="334065" h="72861" extrusionOk="0">
                <a:moveTo>
                  <a:pt x="0" y="0"/>
                </a:moveTo>
                <a:lnTo>
                  <a:pt x="334065" y="0"/>
                </a:lnTo>
                <a:lnTo>
                  <a:pt x="334065" y="72861"/>
                </a:ln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29"/>
          <p:cNvSpPr txBox="1">
            <a:spLocks noGrp="1"/>
          </p:cNvSpPr>
          <p:nvPr>
            <p:ph type="ctrTitle" idx="4294967295"/>
          </p:nvPr>
        </p:nvSpPr>
        <p:spPr>
          <a:xfrm>
            <a:off x="325125" y="59300"/>
            <a:ext cx="54588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3959"/>
              <a:buFont typeface="Calibri"/>
              <a:buNone/>
            </a:pPr>
            <a:r>
              <a:rPr lang="pt-BR"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ICTd</a:t>
            </a:r>
            <a:r>
              <a:rPr lang="pt-BR" sz="16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- Índice CESAR de Transformação Digital</a:t>
            </a:r>
            <a:endParaRPr sz="16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69" name="Google Shape;2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3542" y="413929"/>
            <a:ext cx="511003" cy="30604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9"/>
          <p:cNvSpPr txBox="1"/>
          <p:nvPr/>
        </p:nvSpPr>
        <p:spPr>
          <a:xfrm>
            <a:off x="325125" y="2044200"/>
            <a:ext cx="43044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48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Tecnologias</a:t>
            </a:r>
            <a:endParaRPr sz="48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3C3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5238400" y="2044200"/>
            <a:ext cx="5748300" cy="30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Por fim, para ter sucesso na era digital, as organizações precisam ir além do conhecimento das tecnologias digitais (como IoT, Big Data e Inteligência Artificial) e se empoderar delas, pois elas habilitam essas transformações e constituem uma grande força da competição.</a:t>
            </a:r>
            <a:endParaRPr sz="2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72" name="Google Shape;272;p29"/>
          <p:cNvSpPr txBox="1"/>
          <p:nvPr/>
        </p:nvSpPr>
        <p:spPr>
          <a:xfrm>
            <a:off x="0" y="5873350"/>
            <a:ext cx="121920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@CESAR 2019 | Todos os Direitos Reservados </a:t>
            </a:r>
            <a:endParaRPr sz="1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"/>
          <p:cNvSpPr/>
          <p:nvPr/>
        </p:nvSpPr>
        <p:spPr>
          <a:xfrm>
            <a:off x="0" y="-10975"/>
            <a:ext cx="12203100" cy="6869100"/>
          </a:xfrm>
          <a:prstGeom prst="rect">
            <a:avLst/>
          </a:prstGeom>
          <a:solidFill>
            <a:srgbClr val="2229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0"/>
          <p:cNvSpPr/>
          <p:nvPr/>
        </p:nvSpPr>
        <p:spPr>
          <a:xfrm rot="10800000" flipH="1">
            <a:off x="-3677975" y="3241475"/>
            <a:ext cx="7495583" cy="1821525"/>
          </a:xfrm>
          <a:custGeom>
            <a:avLst/>
            <a:gdLst/>
            <a:ahLst/>
            <a:cxnLst/>
            <a:rect l="l" t="t" r="r" b="b"/>
            <a:pathLst>
              <a:path w="334065" h="72861" extrusionOk="0">
                <a:moveTo>
                  <a:pt x="0" y="0"/>
                </a:moveTo>
                <a:lnTo>
                  <a:pt x="334065" y="0"/>
                </a:lnTo>
                <a:lnTo>
                  <a:pt x="334065" y="72861"/>
                </a:ln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Google Shape;280;p30"/>
          <p:cNvSpPr txBox="1">
            <a:spLocks noGrp="1"/>
          </p:cNvSpPr>
          <p:nvPr>
            <p:ph type="ctrTitle" idx="4294967295"/>
          </p:nvPr>
        </p:nvSpPr>
        <p:spPr>
          <a:xfrm>
            <a:off x="325125" y="59300"/>
            <a:ext cx="54588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3959"/>
              <a:buFont typeface="Calibri"/>
              <a:buNone/>
            </a:pPr>
            <a:r>
              <a:rPr lang="pt-BR"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ICTd</a:t>
            </a:r>
            <a:r>
              <a:rPr lang="pt-BR" sz="16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- Índice CESAR de Transformação Digital</a:t>
            </a:r>
            <a:endParaRPr sz="16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81" name="Google Shape;2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3542" y="413929"/>
            <a:ext cx="511003" cy="306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0"/>
          <p:cNvSpPr txBox="1">
            <a:spLocks noGrp="1"/>
          </p:cNvSpPr>
          <p:nvPr>
            <p:ph type="title"/>
          </p:nvPr>
        </p:nvSpPr>
        <p:spPr>
          <a:xfrm>
            <a:off x="524375" y="1363325"/>
            <a:ext cx="3048600" cy="3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Ao final da pesquisa, é apresentada uma análise geral da situação da empresa, e a possibilidade de receber um relatório detalhado com as análises por eixo.</a:t>
            </a:r>
            <a:endParaRPr sz="2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83" name="Google Shape;28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6550" y="2021125"/>
            <a:ext cx="7800949" cy="362765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4" name="Google Shape;284;p30"/>
          <p:cNvSpPr txBox="1"/>
          <p:nvPr/>
        </p:nvSpPr>
        <p:spPr>
          <a:xfrm>
            <a:off x="4116550" y="1363325"/>
            <a:ext cx="5458800" cy="7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00FDEA"/>
                </a:solidFill>
                <a:latin typeface="Barlow"/>
                <a:ea typeface="Barlow"/>
                <a:cs typeface="Barlow"/>
                <a:sym typeface="Barlow"/>
              </a:rPr>
              <a:t>Exemplo da Análise Resumida</a:t>
            </a:r>
            <a:endParaRPr sz="3000">
              <a:solidFill>
                <a:srgbClr val="00FDEA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FD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0"/>
          <p:cNvSpPr txBox="1"/>
          <p:nvPr/>
        </p:nvSpPr>
        <p:spPr>
          <a:xfrm>
            <a:off x="0" y="5873350"/>
            <a:ext cx="121920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@CESAR 2019 | Todos os Direitos Reservados </a:t>
            </a:r>
            <a:endParaRPr sz="1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/>
          <p:nvPr/>
        </p:nvSpPr>
        <p:spPr>
          <a:xfrm>
            <a:off x="0" y="-10975"/>
            <a:ext cx="12203100" cy="6869100"/>
          </a:xfrm>
          <a:prstGeom prst="rect">
            <a:avLst/>
          </a:prstGeom>
          <a:solidFill>
            <a:srgbClr val="2229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1"/>
          <p:cNvSpPr txBox="1">
            <a:spLocks noGrp="1"/>
          </p:cNvSpPr>
          <p:nvPr>
            <p:ph type="ctrTitle" idx="4294967295"/>
          </p:nvPr>
        </p:nvSpPr>
        <p:spPr>
          <a:xfrm>
            <a:off x="325125" y="59300"/>
            <a:ext cx="54588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3959"/>
              <a:buFont typeface="Calibri"/>
              <a:buNone/>
            </a:pPr>
            <a:r>
              <a:rPr lang="pt-BR"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ICTd</a:t>
            </a:r>
            <a:r>
              <a:rPr lang="pt-BR" sz="16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- Índice CESAR de Transformação Digital</a:t>
            </a:r>
            <a:endParaRPr sz="16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93" name="Google Shape;2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3542" y="413929"/>
            <a:ext cx="511003" cy="30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724" y="1617724"/>
            <a:ext cx="11331649" cy="452007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1"/>
          <p:cNvSpPr txBox="1"/>
          <p:nvPr/>
        </p:nvSpPr>
        <p:spPr>
          <a:xfrm>
            <a:off x="435725" y="906125"/>
            <a:ext cx="7985100" cy="7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00FDEA"/>
                </a:solidFill>
                <a:latin typeface="Barlow"/>
                <a:ea typeface="Barlow"/>
                <a:cs typeface="Barlow"/>
                <a:sym typeface="Barlow"/>
              </a:rPr>
              <a:t>Exemplo do Relatório Detalhado</a:t>
            </a:r>
            <a:endParaRPr sz="3000">
              <a:solidFill>
                <a:srgbClr val="00FDEA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FD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1"/>
          <p:cNvSpPr txBox="1"/>
          <p:nvPr/>
        </p:nvSpPr>
        <p:spPr>
          <a:xfrm>
            <a:off x="0" y="5873350"/>
            <a:ext cx="121920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@CESAR 2019 | Todos os Direitos Reservados </a:t>
            </a:r>
            <a:endParaRPr sz="1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"/>
          <p:cNvSpPr/>
          <p:nvPr/>
        </p:nvSpPr>
        <p:spPr>
          <a:xfrm>
            <a:off x="0" y="-10975"/>
            <a:ext cx="12203100" cy="6869100"/>
          </a:xfrm>
          <a:prstGeom prst="rect">
            <a:avLst/>
          </a:prstGeom>
          <a:solidFill>
            <a:srgbClr val="2229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2"/>
          <p:cNvSpPr txBox="1">
            <a:spLocks noGrp="1"/>
          </p:cNvSpPr>
          <p:nvPr>
            <p:ph type="ctrTitle" idx="4294967295"/>
          </p:nvPr>
        </p:nvSpPr>
        <p:spPr>
          <a:xfrm>
            <a:off x="325125" y="59300"/>
            <a:ext cx="54588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3959"/>
              <a:buFont typeface="Calibri"/>
              <a:buNone/>
            </a:pPr>
            <a:r>
              <a:rPr lang="pt-BR"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ICTd</a:t>
            </a:r>
            <a:r>
              <a:rPr lang="pt-BR" sz="16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- Índice CESAR de Transformação Digital</a:t>
            </a:r>
            <a:endParaRPr sz="16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04" name="Google Shape;3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3542" y="413929"/>
            <a:ext cx="511003" cy="30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2"/>
          <p:cNvPicPr preferRelativeResize="0"/>
          <p:nvPr/>
        </p:nvPicPr>
        <p:blipFill rotWithShape="1">
          <a:blip r:embed="rId4">
            <a:alphaModFix/>
          </a:blip>
          <a:srcRect t="1478" b="2505"/>
          <a:stretch/>
        </p:blipFill>
        <p:spPr>
          <a:xfrm>
            <a:off x="1189025" y="1381775"/>
            <a:ext cx="9825050" cy="501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2"/>
          <p:cNvSpPr txBox="1"/>
          <p:nvPr/>
        </p:nvSpPr>
        <p:spPr>
          <a:xfrm>
            <a:off x="1189025" y="719975"/>
            <a:ext cx="7908900" cy="7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00FDEA"/>
                </a:solidFill>
                <a:latin typeface="Barlow"/>
                <a:ea typeface="Barlow"/>
                <a:cs typeface="Barlow"/>
                <a:sym typeface="Barlow"/>
              </a:rPr>
              <a:t>Exemplo de Relatório Detalhado por Eixo</a:t>
            </a:r>
            <a:endParaRPr sz="3000">
              <a:solidFill>
                <a:srgbClr val="00FDEA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FD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2"/>
          <p:cNvSpPr txBox="1"/>
          <p:nvPr/>
        </p:nvSpPr>
        <p:spPr>
          <a:xfrm>
            <a:off x="0" y="5873350"/>
            <a:ext cx="121920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@CESAR 2019 | Todos os Direitos Reservados </a:t>
            </a:r>
            <a:endParaRPr sz="1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0" y="-16225"/>
            <a:ext cx="12192000" cy="6920400"/>
          </a:xfrm>
          <a:prstGeom prst="rect">
            <a:avLst/>
          </a:prstGeom>
          <a:solidFill>
            <a:srgbClr val="222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1106875" y="-16225"/>
            <a:ext cx="5197528" cy="2748744"/>
          </a:xfrm>
          <a:custGeom>
            <a:avLst/>
            <a:gdLst/>
            <a:ahLst/>
            <a:cxnLst/>
            <a:rect l="l" t="t" r="r" b="b"/>
            <a:pathLst>
              <a:path w="135106" h="105894" extrusionOk="0">
                <a:moveTo>
                  <a:pt x="0" y="0"/>
                </a:moveTo>
                <a:lnTo>
                  <a:pt x="0" y="105894"/>
                </a:lnTo>
                <a:lnTo>
                  <a:pt x="135106" y="105894"/>
                </a:lnTo>
              </a:path>
            </a:pathLst>
          </a:custGeom>
          <a:noFill/>
          <a:ln w="19050" cap="flat" cmpd="sng">
            <a:solidFill>
              <a:srgbClr val="F168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1050574" y="2752025"/>
            <a:ext cx="11141425" cy="30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23 anos</a:t>
            </a:r>
            <a:br>
              <a:rPr lang="pt-BR" sz="22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pt-BR" sz="22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Instituto de Inovação: Educação, Empreendedorismo, Design e Engenharia</a:t>
            </a:r>
            <a:br>
              <a:rPr lang="pt-BR" sz="22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pt-BR" sz="22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Fundado por professores do Centro de Informática da UFPE</a:t>
            </a:r>
            <a:br>
              <a:rPr lang="pt-BR" sz="22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pt-BR" sz="22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Sede no Porto Digital (Recife)</a:t>
            </a:r>
            <a:br>
              <a:rPr lang="pt-BR" sz="22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pt-BR" sz="22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Regionais em Manaus, Curitiba, Rio de Janeiro, Sorocaba e São Paulo</a:t>
            </a:r>
            <a:br>
              <a:rPr lang="pt-BR" sz="22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pt-BR" sz="22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630 colaboradores</a:t>
            </a:r>
            <a:endParaRPr sz="2200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1493600" y="1389225"/>
            <a:ext cx="3786900" cy="10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D8507"/>
              </a:buClr>
              <a:buSzPts val="4400"/>
              <a:buFont typeface="Calibri"/>
              <a:buNone/>
            </a:pPr>
            <a:r>
              <a:rPr lang="pt-BR" sz="3000" b="1" dirty="0">
                <a:solidFill>
                  <a:srgbClr val="F16830"/>
                </a:solidFill>
                <a:latin typeface="Barlow"/>
                <a:ea typeface="Barlow"/>
                <a:cs typeface="Barlow"/>
                <a:sym typeface="Barlow"/>
              </a:rPr>
              <a:t>C.E.S.A.R</a:t>
            </a:r>
            <a:endParaRPr sz="3000" b="1" dirty="0">
              <a:solidFill>
                <a:srgbClr val="F1683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3542" y="413929"/>
            <a:ext cx="511003" cy="30604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0" y="5873350"/>
            <a:ext cx="121920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@CESAR 2019 | Todos os Direitos Reservados </a:t>
            </a:r>
            <a:endParaRPr sz="1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6"/>
          <p:cNvSpPr/>
          <p:nvPr/>
        </p:nvSpPr>
        <p:spPr>
          <a:xfrm>
            <a:off x="0" y="-10975"/>
            <a:ext cx="12203100" cy="6869100"/>
          </a:xfrm>
          <a:prstGeom prst="rect">
            <a:avLst/>
          </a:prstGeom>
          <a:solidFill>
            <a:srgbClr val="734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1" name="Google Shape;36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3542" y="413929"/>
            <a:ext cx="511003" cy="306047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6"/>
          <p:cNvSpPr txBox="1"/>
          <p:nvPr/>
        </p:nvSpPr>
        <p:spPr>
          <a:xfrm>
            <a:off x="2033300" y="1414450"/>
            <a:ext cx="67167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Gostaria de ter um retrato mais profundo da maturidade digital da sua empresa?</a:t>
            </a:r>
            <a:endParaRPr sz="24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3" name="Google Shape;363;p36"/>
          <p:cNvSpPr/>
          <p:nvPr/>
        </p:nvSpPr>
        <p:spPr>
          <a:xfrm rot="10800000" flipH="1">
            <a:off x="1867175" y="-467575"/>
            <a:ext cx="7377826" cy="1821525"/>
          </a:xfrm>
          <a:custGeom>
            <a:avLst/>
            <a:gdLst/>
            <a:ahLst/>
            <a:cxnLst/>
            <a:rect l="l" t="t" r="r" b="b"/>
            <a:pathLst>
              <a:path w="334065" h="72861" extrusionOk="0">
                <a:moveTo>
                  <a:pt x="0" y="0"/>
                </a:moveTo>
                <a:lnTo>
                  <a:pt x="334065" y="0"/>
                </a:lnTo>
                <a:lnTo>
                  <a:pt x="334065" y="72861"/>
                </a:ln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364" name="Google Shape;364;p36"/>
          <p:cNvCxnSpPr/>
          <p:nvPr/>
        </p:nvCxnSpPr>
        <p:spPr>
          <a:xfrm>
            <a:off x="1876275" y="1344825"/>
            <a:ext cx="0" cy="736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5" name="Google Shape;365;p36"/>
          <p:cNvSpPr txBox="1"/>
          <p:nvPr/>
        </p:nvSpPr>
        <p:spPr>
          <a:xfrm>
            <a:off x="1365375" y="1182375"/>
            <a:ext cx="5109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b="1">
                <a:solidFill>
                  <a:srgbClr val="EB5C13"/>
                </a:solidFill>
                <a:latin typeface="Barlow"/>
                <a:ea typeface="Barlow"/>
                <a:cs typeface="Barlow"/>
                <a:sym typeface="Barlow"/>
              </a:rPr>
              <a:t>!</a:t>
            </a:r>
            <a:endParaRPr sz="7200" b="1">
              <a:solidFill>
                <a:srgbClr val="EB5C1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6" name="Google Shape;366;p36"/>
          <p:cNvSpPr txBox="1"/>
          <p:nvPr/>
        </p:nvSpPr>
        <p:spPr>
          <a:xfrm>
            <a:off x="2033300" y="2417425"/>
            <a:ext cx="7211700" cy="3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 ICTd se baseia na percepção do respondente. Quanto mais respondentes de uma mesma empresa, mais apurada será esta análise e consequentemente as recomendações.</a:t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Gostaria de ter uma análise mais precisa sobre a situação atual da sua empresa, e receber recomendações do CESAR de como iniciar ou acelerar essa transformação? Entre em contato conosco para realizar o ICTd </a:t>
            </a:r>
            <a:r>
              <a:rPr lang="pt-BR" sz="1800" i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 company, </a:t>
            </a:r>
            <a:r>
              <a:rPr lang="pt-BR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 receber análises e relatórios sob medida, além de um roadmap de próximos passos.</a:t>
            </a:r>
            <a:endParaRPr sz="1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transformacao@cesar.org.br</a:t>
            </a:r>
            <a:endParaRPr sz="24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7" name="Google Shape;367;p36"/>
          <p:cNvSpPr txBox="1"/>
          <p:nvPr/>
        </p:nvSpPr>
        <p:spPr>
          <a:xfrm>
            <a:off x="0" y="5873350"/>
            <a:ext cx="121920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@CESAR 2019 | Todos os Direitos Reservados </a:t>
            </a:r>
            <a:endParaRPr sz="1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8"/>
          <p:cNvSpPr/>
          <p:nvPr/>
        </p:nvSpPr>
        <p:spPr>
          <a:xfrm>
            <a:off x="-25225" y="-25225"/>
            <a:ext cx="12217200" cy="6883200"/>
          </a:xfrm>
          <a:prstGeom prst="rect">
            <a:avLst/>
          </a:prstGeom>
          <a:solidFill>
            <a:srgbClr val="F16830">
              <a:alpha val="50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8"/>
          <p:cNvSpPr txBox="1"/>
          <p:nvPr/>
        </p:nvSpPr>
        <p:spPr>
          <a:xfrm>
            <a:off x="7702625" y="3662075"/>
            <a:ext cx="3657000" cy="2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Fred Arruda</a:t>
            </a:r>
            <a:endParaRPr sz="2400" b="1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CEO</a:t>
            </a:r>
            <a:endParaRPr sz="2100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fred.arruda@cesar.org.br</a:t>
            </a:r>
            <a:endParaRPr sz="2100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1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+55 21 9 8888.0908</a:t>
            </a:r>
            <a:endParaRPr sz="2100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u="sng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  <a:hlinkClick r:id="rId4"/>
              </a:rPr>
              <a:t>http://cesar.org.br</a:t>
            </a:r>
            <a:endParaRPr sz="2100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88" name="Google Shape;38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85200" y="2695151"/>
            <a:ext cx="1573574" cy="94245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8"/>
          <p:cNvSpPr txBox="1"/>
          <p:nvPr/>
        </p:nvSpPr>
        <p:spPr>
          <a:xfrm>
            <a:off x="7309275" y="5887550"/>
            <a:ext cx="40257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222732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6"/>
              </a:rPr>
              <a:t>transformacao.cesar.org.br</a:t>
            </a:r>
            <a:endParaRPr sz="2200" b="1">
              <a:solidFill>
                <a:srgbClr val="22273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0" y="-16225"/>
            <a:ext cx="12192000" cy="6920400"/>
          </a:xfrm>
          <a:prstGeom prst="rect">
            <a:avLst/>
          </a:prstGeom>
          <a:solidFill>
            <a:srgbClr val="222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1106875" y="-16225"/>
            <a:ext cx="5197528" cy="2748744"/>
          </a:xfrm>
          <a:custGeom>
            <a:avLst/>
            <a:gdLst/>
            <a:ahLst/>
            <a:cxnLst/>
            <a:rect l="l" t="t" r="r" b="b"/>
            <a:pathLst>
              <a:path w="135106" h="105894" extrusionOk="0">
                <a:moveTo>
                  <a:pt x="0" y="0"/>
                </a:moveTo>
                <a:lnTo>
                  <a:pt x="0" y="105894"/>
                </a:lnTo>
                <a:lnTo>
                  <a:pt x="135106" y="105894"/>
                </a:lnTo>
              </a:path>
            </a:pathLst>
          </a:custGeom>
          <a:noFill/>
          <a:ln w="19050" cap="flat" cmpd="sng">
            <a:solidFill>
              <a:srgbClr val="F168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1050575" y="2752025"/>
            <a:ext cx="6014700" cy="30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O digital em suas diversas ondas trouxe pra perto de zero os custos de transação, estreitou a relação das organizações com seus consumidores e derrubou as fronteiras continentais da competição.</a:t>
            </a:r>
            <a:endParaRPr sz="2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1493600" y="1389225"/>
            <a:ext cx="3786900" cy="10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D8507"/>
              </a:buClr>
              <a:buSzPts val="4400"/>
              <a:buFont typeface="Calibri"/>
              <a:buNone/>
            </a:pPr>
            <a:r>
              <a:rPr lang="pt-BR" sz="3000" b="1">
                <a:solidFill>
                  <a:srgbClr val="F16830"/>
                </a:solidFill>
                <a:latin typeface="Barlow"/>
                <a:ea typeface="Barlow"/>
                <a:cs typeface="Barlow"/>
                <a:sym typeface="Barlow"/>
              </a:rPr>
              <a:t>O momento corporativo não é mais de otimização.</a:t>
            </a:r>
            <a:endParaRPr sz="3000" b="1">
              <a:solidFill>
                <a:srgbClr val="F1683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3542" y="413929"/>
            <a:ext cx="511003" cy="30604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0" y="5873350"/>
            <a:ext cx="121920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@CESAR 2019 | Todos os Direitos Reservados </a:t>
            </a:r>
            <a:endParaRPr sz="1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325077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/>
          <p:nvPr/>
        </p:nvSpPr>
        <p:spPr>
          <a:xfrm>
            <a:off x="0" y="-16225"/>
            <a:ext cx="12192000" cy="6920400"/>
          </a:xfrm>
          <a:prstGeom prst="rect">
            <a:avLst/>
          </a:prstGeom>
          <a:solidFill>
            <a:srgbClr val="222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0" y="5873350"/>
            <a:ext cx="121920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@CESAR 2019 | Todos os Direitos Reservados </a:t>
            </a:r>
            <a:endParaRPr sz="1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1106875" y="-16225"/>
            <a:ext cx="5197528" cy="2748744"/>
          </a:xfrm>
          <a:custGeom>
            <a:avLst/>
            <a:gdLst/>
            <a:ahLst/>
            <a:cxnLst/>
            <a:rect l="l" t="t" r="r" b="b"/>
            <a:pathLst>
              <a:path w="135106" h="105894" extrusionOk="0">
                <a:moveTo>
                  <a:pt x="0" y="0"/>
                </a:moveTo>
                <a:lnTo>
                  <a:pt x="0" y="105894"/>
                </a:lnTo>
                <a:lnTo>
                  <a:pt x="135106" y="105894"/>
                </a:lnTo>
              </a:path>
            </a:pathLst>
          </a:custGeom>
          <a:noFill/>
          <a:ln w="19050" cap="flat" cmpd="sng">
            <a:solidFill>
              <a:srgbClr val="F168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050575" y="2599625"/>
            <a:ext cx="6584700" cy="30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Organizações inteiras estão sendo completamente reescritas para continuarem relevantes. O tempo médio de vida das organizações caiu de 60 para 20 anos (KLERK, 2017). O digital nos negócios agora não é mais essencial apenas para otimizar a operação, mas para transformar organizações, gerar valor e sobreviver no mercado.</a:t>
            </a:r>
            <a:endParaRPr sz="2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Fonte: Klerk, Eugene.Credit Suisse. 2017.</a:t>
            </a:r>
            <a:endParaRPr sz="1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1493600" y="1389225"/>
            <a:ext cx="3786900" cy="10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D8507"/>
              </a:buClr>
              <a:buSzPts val="4400"/>
              <a:buFont typeface="Calibri"/>
              <a:buNone/>
            </a:pPr>
            <a:r>
              <a:rPr lang="pt-BR" sz="3600" b="1">
                <a:solidFill>
                  <a:srgbClr val="F16830"/>
                </a:solidFill>
                <a:latin typeface="Barlow"/>
                <a:ea typeface="Barlow"/>
                <a:cs typeface="Barlow"/>
                <a:sym typeface="Barlow"/>
              </a:rPr>
              <a:t>O digital exige ruptura.</a:t>
            </a:r>
            <a:endParaRPr sz="3600" b="1">
              <a:solidFill>
                <a:srgbClr val="F1683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3542" y="413929"/>
            <a:ext cx="511003" cy="306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4520" y="0"/>
            <a:ext cx="5612411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/>
          <p:nvPr/>
        </p:nvSpPr>
        <p:spPr>
          <a:xfrm rot="10800000" flipH="1">
            <a:off x="1106875" y="4998176"/>
            <a:ext cx="5373841" cy="1859499"/>
          </a:xfrm>
          <a:custGeom>
            <a:avLst/>
            <a:gdLst/>
            <a:ahLst/>
            <a:cxnLst/>
            <a:rect l="l" t="t" r="r" b="b"/>
            <a:pathLst>
              <a:path w="135106" h="105894" extrusionOk="0">
                <a:moveTo>
                  <a:pt x="0" y="0"/>
                </a:moveTo>
                <a:lnTo>
                  <a:pt x="0" y="105894"/>
                </a:lnTo>
                <a:lnTo>
                  <a:pt x="135106" y="105894"/>
                </a:lnTo>
              </a:path>
            </a:pathLst>
          </a:custGeom>
          <a:noFill/>
          <a:ln w="19050" cap="flat" cmpd="sng">
            <a:solidFill>
              <a:srgbClr val="F168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1333425" y="5159350"/>
            <a:ext cx="3975900" cy="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— </a:t>
            </a:r>
            <a:r>
              <a:rPr lang="pt-BR" sz="15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Silvio Meira</a:t>
            </a:r>
            <a:r>
              <a:rPr lang="pt-BR" sz="15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, fundador do CESAR  e professor extraordinário da CESAR School</a:t>
            </a:r>
            <a:endParaRPr sz="1500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dirty="0">
              <a:solidFill>
                <a:srgbClr val="734BE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734BEF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3000" b="1" dirty="0">
              <a:solidFill>
                <a:srgbClr val="734BE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392" y="413929"/>
            <a:ext cx="511003" cy="30604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1256225" y="1452550"/>
            <a:ext cx="4995900" cy="31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u="none" strike="noStrike" cap="none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Transformação Digital é a </a:t>
            </a:r>
            <a:r>
              <a:rPr lang="pt-BR" sz="2500" b="1" u="none" strike="noStrike" cap="none" dirty="0">
                <a:solidFill>
                  <a:srgbClr val="EB5C13"/>
                </a:solidFill>
                <a:latin typeface="Barlow"/>
                <a:ea typeface="Barlow"/>
                <a:cs typeface="Barlow"/>
                <a:sym typeface="Barlow"/>
              </a:rPr>
              <a:t>destruição criativa, </a:t>
            </a:r>
            <a:endParaRPr sz="2500" b="1" u="none" strike="noStrike" cap="none" dirty="0">
              <a:solidFill>
                <a:srgbClr val="EB5C1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u="none" strike="noStrike" cap="none" dirty="0">
                <a:solidFill>
                  <a:srgbClr val="EB5C13"/>
                </a:solidFill>
                <a:latin typeface="Barlow"/>
                <a:ea typeface="Barlow"/>
                <a:cs typeface="Barlow"/>
                <a:sym typeface="Barlow"/>
              </a:rPr>
              <a:t>em rede,</a:t>
            </a:r>
            <a:r>
              <a:rPr lang="pt-BR" sz="2500" b="1" u="none" strike="noStrike" cap="none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pt-BR" sz="2500" b="1" u="none" strike="noStrike" cap="none" dirty="0">
                <a:solidFill>
                  <a:srgbClr val="EB5C13"/>
                </a:solidFill>
                <a:latin typeface="Barlow"/>
                <a:ea typeface="Barlow"/>
                <a:cs typeface="Barlow"/>
                <a:sym typeface="Barlow"/>
              </a:rPr>
              <a:t>dos modelos </a:t>
            </a:r>
            <a:endParaRPr sz="2500" b="1" u="none" strike="noStrike" cap="none" dirty="0">
              <a:solidFill>
                <a:srgbClr val="EB5C13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u="none" strike="noStrike" cap="none" dirty="0">
                <a:solidFill>
                  <a:srgbClr val="EB5C13"/>
                </a:solidFill>
                <a:latin typeface="Barlow"/>
                <a:ea typeface="Barlow"/>
                <a:cs typeface="Barlow"/>
                <a:sym typeface="Barlow"/>
              </a:rPr>
              <a:t>de negócios </a:t>
            </a:r>
            <a:r>
              <a:rPr lang="pt-BR" sz="2500" u="none" strike="noStrike" cap="none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[tradicionais], </a:t>
            </a:r>
            <a:endParaRPr sz="2500" u="none" strike="noStrike" cap="none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u="none" strike="noStrike" cap="none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provocada pela maturidade </a:t>
            </a:r>
            <a:endParaRPr sz="2500" u="none" strike="noStrike" cap="none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u="none" strike="noStrike" cap="none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das plataformas digitais.</a:t>
            </a:r>
            <a:endParaRPr sz="2500" i="0" u="none" strike="noStrike" cap="none" dirty="0">
              <a:solidFill>
                <a:srgbClr val="EB5C13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476975" y="1398575"/>
            <a:ext cx="1252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0">
                <a:solidFill>
                  <a:srgbClr val="26D9C6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"</a:t>
            </a:r>
            <a:endParaRPr sz="12000">
              <a:solidFill>
                <a:srgbClr val="26D9C6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4751925" y="3304600"/>
            <a:ext cx="1252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0">
                <a:solidFill>
                  <a:srgbClr val="26D9C6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"</a:t>
            </a:r>
            <a:endParaRPr sz="12000">
              <a:solidFill>
                <a:srgbClr val="26D9C6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0" y="5873350"/>
            <a:ext cx="121920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@CESAR 2019 | Todos os Direitos Reservados </a:t>
            </a:r>
            <a:endParaRPr sz="1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/>
          <p:nvPr/>
        </p:nvSpPr>
        <p:spPr>
          <a:xfrm>
            <a:off x="0" y="-10975"/>
            <a:ext cx="12203100" cy="6869100"/>
          </a:xfrm>
          <a:prstGeom prst="rect">
            <a:avLst/>
          </a:prstGeom>
          <a:solidFill>
            <a:srgbClr val="2229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9"/>
          <p:cNvSpPr txBox="1"/>
          <p:nvPr/>
        </p:nvSpPr>
        <p:spPr>
          <a:xfrm>
            <a:off x="1690126" y="1185850"/>
            <a:ext cx="69354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16830"/>
                </a:solidFill>
                <a:latin typeface="Barlow"/>
                <a:ea typeface="Barlow"/>
                <a:cs typeface="Barlow"/>
                <a:sym typeface="Barlow"/>
              </a:rPr>
              <a:t>DESAFIO</a:t>
            </a:r>
            <a:endParaRPr sz="2400" b="1">
              <a:solidFill>
                <a:srgbClr val="F1683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1690175" y="2113625"/>
            <a:ext cx="6935400" cy="26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Qual o nível de </a:t>
            </a:r>
            <a:r>
              <a:rPr lang="pt-BR" sz="42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Transformação Digital</a:t>
            </a:r>
            <a:r>
              <a:rPr lang="pt-BR" sz="42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das empresas e instituições brasileiras?</a:t>
            </a:r>
            <a:endParaRPr sz="4200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1184125" y="1883875"/>
            <a:ext cx="3806950" cy="3133139"/>
          </a:xfrm>
          <a:custGeom>
            <a:avLst/>
            <a:gdLst/>
            <a:ahLst/>
            <a:cxnLst/>
            <a:rect l="l" t="t" r="r" b="b"/>
            <a:pathLst>
              <a:path w="152278" h="179601" extrusionOk="0">
                <a:moveTo>
                  <a:pt x="0" y="179601"/>
                </a:moveTo>
                <a:lnTo>
                  <a:pt x="0" y="0"/>
                </a:lnTo>
                <a:lnTo>
                  <a:pt x="152278" y="0"/>
                </a:lnTo>
              </a:path>
            </a:pathLst>
          </a:custGeom>
          <a:noFill/>
          <a:ln w="28575" cap="flat" cmpd="sng">
            <a:solidFill>
              <a:srgbClr val="F1683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Google Shape;150;p19"/>
          <p:cNvSpPr/>
          <p:nvPr/>
        </p:nvSpPr>
        <p:spPr>
          <a:xfrm>
            <a:off x="1184125" y="5044325"/>
            <a:ext cx="8351625" cy="1821525"/>
          </a:xfrm>
          <a:custGeom>
            <a:avLst/>
            <a:gdLst/>
            <a:ahLst/>
            <a:cxnLst/>
            <a:rect l="l" t="t" r="r" b="b"/>
            <a:pathLst>
              <a:path w="334065" h="72861" extrusionOk="0">
                <a:moveTo>
                  <a:pt x="0" y="0"/>
                </a:moveTo>
                <a:lnTo>
                  <a:pt x="334065" y="0"/>
                </a:lnTo>
                <a:lnTo>
                  <a:pt x="334065" y="72861"/>
                </a:lnTo>
              </a:path>
            </a:pathLst>
          </a:custGeom>
          <a:noFill/>
          <a:ln w="28575" cap="flat" cmpd="sng">
            <a:solidFill>
              <a:srgbClr val="F1683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3542" y="413929"/>
            <a:ext cx="511003" cy="30604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/>
        </p:nvSpPr>
        <p:spPr>
          <a:xfrm>
            <a:off x="0" y="5873350"/>
            <a:ext cx="121920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@CESAR 2019 | Todos os Direitos Reservados </a:t>
            </a:r>
            <a:endParaRPr sz="1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/>
          <p:nvPr/>
        </p:nvSpPr>
        <p:spPr>
          <a:xfrm>
            <a:off x="0" y="-10975"/>
            <a:ext cx="12203100" cy="6869100"/>
          </a:xfrm>
          <a:prstGeom prst="rect">
            <a:avLst/>
          </a:prstGeom>
          <a:solidFill>
            <a:srgbClr val="2229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ctrTitle" idx="4294967295"/>
          </p:nvPr>
        </p:nvSpPr>
        <p:spPr>
          <a:xfrm>
            <a:off x="2039350" y="112675"/>
            <a:ext cx="4647000" cy="28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3959"/>
              <a:buFont typeface="Calibri"/>
              <a:buNone/>
            </a:pPr>
            <a:r>
              <a:rPr lang="pt-BR" sz="9600" b="1">
                <a:solidFill>
                  <a:srgbClr val="FD8507"/>
                </a:solidFill>
                <a:latin typeface="Barlow"/>
                <a:ea typeface="Barlow"/>
                <a:cs typeface="Barlow"/>
                <a:sym typeface="Barlow"/>
              </a:rPr>
              <a:t>ICTd</a:t>
            </a:r>
            <a:br>
              <a:rPr lang="pt-BR" sz="3959">
                <a:solidFill>
                  <a:srgbClr val="FD8507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pt-BR" sz="3500">
                <a:solidFill>
                  <a:srgbClr val="FD8507"/>
                </a:solidFill>
                <a:latin typeface="Barlow"/>
                <a:ea typeface="Barlow"/>
                <a:cs typeface="Barlow"/>
                <a:sym typeface="Barlow"/>
              </a:rPr>
              <a:t>Índice CESAR de </a:t>
            </a:r>
            <a:endParaRPr sz="3500">
              <a:solidFill>
                <a:srgbClr val="FD8507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959"/>
              <a:buFont typeface="Calibri"/>
              <a:buNone/>
            </a:pPr>
            <a:r>
              <a:rPr lang="pt-BR" sz="3500">
                <a:solidFill>
                  <a:srgbClr val="FD8507"/>
                </a:solidFill>
                <a:latin typeface="Barlow"/>
                <a:ea typeface="Barlow"/>
                <a:cs typeface="Barlow"/>
                <a:sym typeface="Barlow"/>
              </a:rPr>
              <a:t>Transformação Digital</a:t>
            </a:r>
            <a:endParaRPr sz="3500">
              <a:solidFill>
                <a:srgbClr val="FD8507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60" name="Google Shape;16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3542" y="413929"/>
            <a:ext cx="511003" cy="30604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2041175" y="2752025"/>
            <a:ext cx="5991600" cy="28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 fim de avaliar o nível de transformação digital das empresas e instituições brasileiras, o CESAR criou o </a:t>
            </a:r>
            <a:r>
              <a:rPr lang="pt-BR" sz="2200" dirty="0" err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ICTd</a:t>
            </a:r>
            <a:r>
              <a:rPr lang="pt-BR" sz="22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, que avalia a situação atual das organizações respondentes e fornece uma análise detalhada com recomendações para iniciar ou acelerar esta transformação.</a:t>
            </a:r>
            <a:endParaRPr sz="2200" dirty="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0" y="5873350"/>
            <a:ext cx="121920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@CESAR 2019 | Todos os Direitos Reservados </a:t>
            </a:r>
            <a:endParaRPr sz="1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3" name="Google Shape;163;p20"/>
          <p:cNvSpPr/>
          <p:nvPr/>
        </p:nvSpPr>
        <p:spPr>
          <a:xfrm rot="10800000" flipH="1">
            <a:off x="2171975" y="-10375"/>
            <a:ext cx="7377826" cy="1821525"/>
          </a:xfrm>
          <a:custGeom>
            <a:avLst/>
            <a:gdLst/>
            <a:ahLst/>
            <a:cxnLst/>
            <a:rect l="l" t="t" r="r" b="b"/>
            <a:pathLst>
              <a:path w="334065" h="72861" extrusionOk="0">
                <a:moveTo>
                  <a:pt x="0" y="0"/>
                </a:moveTo>
                <a:lnTo>
                  <a:pt x="334065" y="0"/>
                </a:lnTo>
                <a:lnTo>
                  <a:pt x="334065" y="72861"/>
                </a:ln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20"/>
          <p:cNvSpPr txBox="1"/>
          <p:nvPr/>
        </p:nvSpPr>
        <p:spPr>
          <a:xfrm>
            <a:off x="2041175" y="5555225"/>
            <a:ext cx="41565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26D9C6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/>
              </a:rPr>
              <a:t>transformacao.cesar.org.br</a:t>
            </a:r>
            <a:endParaRPr sz="2200">
              <a:solidFill>
                <a:srgbClr val="26D9C6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/>
          <p:nvPr/>
        </p:nvSpPr>
        <p:spPr>
          <a:xfrm>
            <a:off x="0" y="-10975"/>
            <a:ext cx="12203100" cy="6869100"/>
          </a:xfrm>
          <a:prstGeom prst="rect">
            <a:avLst/>
          </a:prstGeom>
          <a:solidFill>
            <a:srgbClr val="2229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1"/>
          <p:cNvSpPr/>
          <p:nvPr/>
        </p:nvSpPr>
        <p:spPr>
          <a:xfrm rot="10800000" flipH="1">
            <a:off x="-3677975" y="3241475"/>
            <a:ext cx="7495583" cy="1821525"/>
          </a:xfrm>
          <a:custGeom>
            <a:avLst/>
            <a:gdLst/>
            <a:ahLst/>
            <a:cxnLst/>
            <a:rect l="l" t="t" r="r" b="b"/>
            <a:pathLst>
              <a:path w="334065" h="72861" extrusionOk="0">
                <a:moveTo>
                  <a:pt x="0" y="0"/>
                </a:moveTo>
                <a:lnTo>
                  <a:pt x="334065" y="0"/>
                </a:lnTo>
                <a:lnTo>
                  <a:pt x="334065" y="72861"/>
                </a:ln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Google Shape;172;p21"/>
          <p:cNvSpPr txBox="1">
            <a:spLocks noGrp="1"/>
          </p:cNvSpPr>
          <p:nvPr>
            <p:ph type="ctrTitle" idx="4294967295"/>
          </p:nvPr>
        </p:nvSpPr>
        <p:spPr>
          <a:xfrm>
            <a:off x="325125" y="59300"/>
            <a:ext cx="54588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3959"/>
              <a:buFont typeface="Calibri"/>
              <a:buNone/>
            </a:pPr>
            <a:r>
              <a:rPr lang="pt-BR"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ICTd</a:t>
            </a:r>
            <a:r>
              <a:rPr lang="pt-BR" sz="16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- Índice CESAR de Transformação Digital</a:t>
            </a:r>
            <a:endParaRPr sz="16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73" name="Google Shape;17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3542" y="413929"/>
            <a:ext cx="511003" cy="30604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524375" y="1744325"/>
            <a:ext cx="3048600" cy="31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As análises são realizadas a partir da avaliação da maturidade das empresas em 8 eixos:</a:t>
            </a:r>
            <a:endParaRPr sz="2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0" y="5873350"/>
            <a:ext cx="121920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@CESAR 2019 | Todos os Direitos Reservados </a:t>
            </a:r>
            <a:endParaRPr sz="1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76" name="Google Shape;17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8250" y="338963"/>
            <a:ext cx="6957698" cy="6044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/>
          <p:nvPr/>
        </p:nvSpPr>
        <p:spPr>
          <a:xfrm>
            <a:off x="-8975" y="-10375"/>
            <a:ext cx="12201000" cy="6858000"/>
          </a:xfrm>
          <a:prstGeom prst="rect">
            <a:avLst/>
          </a:prstGeom>
          <a:solidFill>
            <a:srgbClr val="F168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2"/>
          <p:cNvSpPr/>
          <p:nvPr/>
        </p:nvSpPr>
        <p:spPr>
          <a:xfrm rot="10800000" flipH="1">
            <a:off x="-3677975" y="3241475"/>
            <a:ext cx="7495583" cy="1821525"/>
          </a:xfrm>
          <a:custGeom>
            <a:avLst/>
            <a:gdLst/>
            <a:ahLst/>
            <a:cxnLst/>
            <a:rect l="l" t="t" r="r" b="b"/>
            <a:pathLst>
              <a:path w="334065" h="72861" extrusionOk="0">
                <a:moveTo>
                  <a:pt x="0" y="0"/>
                </a:moveTo>
                <a:lnTo>
                  <a:pt x="334065" y="0"/>
                </a:lnTo>
                <a:lnTo>
                  <a:pt x="334065" y="72861"/>
                </a:ln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Google Shape;184;p22"/>
          <p:cNvSpPr txBox="1">
            <a:spLocks noGrp="1"/>
          </p:cNvSpPr>
          <p:nvPr>
            <p:ph type="ctrTitle" idx="4294967295"/>
          </p:nvPr>
        </p:nvSpPr>
        <p:spPr>
          <a:xfrm>
            <a:off x="325125" y="59300"/>
            <a:ext cx="54588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3959"/>
              <a:buFont typeface="Calibri"/>
              <a:buNone/>
            </a:pPr>
            <a:r>
              <a:rPr lang="pt-BR"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ICTd</a:t>
            </a:r>
            <a:r>
              <a:rPr lang="pt-BR" sz="16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- Índice CESAR de Transformação Digital</a:t>
            </a:r>
            <a:endParaRPr sz="16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85" name="Google Shape;1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3542" y="413929"/>
            <a:ext cx="511003" cy="30604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/>
          <p:nvPr/>
        </p:nvSpPr>
        <p:spPr>
          <a:xfrm>
            <a:off x="5238400" y="2044200"/>
            <a:ext cx="5748300" cy="30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É a perspectiva do ser humano em relação às mudanças na era digital, tanto no papel de líder-autor das transformações como o de instrumento nas novas configurações das sociedades e dos negócios, com foco em práticas de inovação e empreendedorismo transformador dentro das organizações.</a:t>
            </a:r>
            <a:endParaRPr sz="22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1085200" y="1566650"/>
            <a:ext cx="3544500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48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Cultura &amp; Pessoas</a:t>
            </a:r>
            <a:endParaRPr sz="48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3C3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0" y="5873350"/>
            <a:ext cx="121920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@CESAR 2019 | Todos os Direitos Reservados </a:t>
            </a:r>
            <a:endParaRPr sz="1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3A806502F69B4CBDD4EBC5BEA149D4" ma:contentTypeVersion="7" ma:contentTypeDescription="Crie um novo documento." ma:contentTypeScope="" ma:versionID="bd413f72c896df1c04e44aab855616ee">
  <xsd:schema xmlns:xsd="http://www.w3.org/2001/XMLSchema" xmlns:xs="http://www.w3.org/2001/XMLSchema" xmlns:p="http://schemas.microsoft.com/office/2006/metadata/properties" xmlns:ns2="64aaa46b-1083-4884-a3ed-222ecc0a1ded" targetNamespace="http://schemas.microsoft.com/office/2006/metadata/properties" ma:root="true" ma:fieldsID="744c1e492b8ed4c3e173a96d8de61e2e" ns2:_="">
    <xsd:import namespace="64aaa46b-1083-4884-a3ed-222ecc0a1d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aa46b-1083-4884-a3ed-222ecc0a1d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1683C2-3992-4396-B69A-E5F141E5F56C}"/>
</file>

<file path=customXml/itemProps2.xml><?xml version="1.0" encoding="utf-8"?>
<ds:datastoreItem xmlns:ds="http://schemas.openxmlformats.org/officeDocument/2006/customXml" ds:itemID="{9A0B72EC-372B-4CBB-8FEC-19CDB422AEA2}"/>
</file>

<file path=customXml/itemProps3.xml><?xml version="1.0" encoding="utf-8"?>
<ds:datastoreItem xmlns:ds="http://schemas.openxmlformats.org/officeDocument/2006/customXml" ds:itemID="{EE8E5698-6D7F-42F5-A954-C03B71664E2E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1070</Words>
  <Application>Microsoft Office PowerPoint</Application>
  <PresentationFormat>Widescreen</PresentationFormat>
  <Paragraphs>162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Roboto Slab</vt:lpstr>
      <vt:lpstr>Barlow SemiBold</vt:lpstr>
      <vt:lpstr>Arial</vt:lpstr>
      <vt:lpstr>Calibri</vt:lpstr>
      <vt:lpstr>Barlow ExtraBold</vt:lpstr>
      <vt:lpstr>Barlow</vt:lpstr>
      <vt:lpstr>Tema do Office</vt:lpstr>
      <vt:lpstr>   ICTd Índice CESAR de  Transformação Digital</vt:lpstr>
      <vt:lpstr> 23 anos Instituto de Inovação: Educação, Empreendedorismo, Design e Engenharia Fundado por professores do Centro de Informática da UFPE Sede no Porto Digital (Recife) Regionais em Manaus, Curitiba, Rio de Janeiro, Sorocaba e São Paulo 630 colaboradores</vt:lpstr>
      <vt:lpstr> O digital em suas diversas ondas trouxe pra perto de zero os custos de transação, estreitou a relação das organizações com seus consumidores e derrubou as fronteiras continentais da competição.</vt:lpstr>
      <vt:lpstr> Organizações inteiras estão sendo completamente reescritas para continuarem relevantes. O tempo médio de vida das organizações caiu de 60 para 20 anos (KLERK, 2017). O digital nos negócios agora não é mais essencial apenas para otimizar a operação, mas para transformar organizações, gerar valor e sobreviver no mercado.  Fonte: Klerk, Eugene.Credit Suisse. 2017. </vt:lpstr>
      <vt:lpstr>— Silvio Meira, fundador do CESAR  e professor extraordinário da CESAR School   </vt:lpstr>
      <vt:lpstr>Apresentação do PowerPoint</vt:lpstr>
      <vt:lpstr>ICTd Índice CESAR de  Transformação Digital</vt:lpstr>
      <vt:lpstr>ICTd - Índice CESAR de Transformação Digital</vt:lpstr>
      <vt:lpstr>ICTd - Índice CESAR de Transformação Digital</vt:lpstr>
      <vt:lpstr>ICTd - Índice CESAR de Transformação Digital</vt:lpstr>
      <vt:lpstr>ICTd - Índice CESAR de Transformação Digital</vt:lpstr>
      <vt:lpstr>ICTd - Índice CESAR de Transformação Digital</vt:lpstr>
      <vt:lpstr>ICTd - Índice CESAR de Transformação Digital</vt:lpstr>
      <vt:lpstr>ICTd - Índice CESAR de Transformação Digital</vt:lpstr>
      <vt:lpstr>ICTd - Índice CESAR de Transformação Digital</vt:lpstr>
      <vt:lpstr>ICTd - Índice CESAR de Transformação Digital</vt:lpstr>
      <vt:lpstr>ICTd - Índice CESAR de Transformação Digital</vt:lpstr>
      <vt:lpstr>ICTd - Índice CESAR de Transformação Digital</vt:lpstr>
      <vt:lpstr>ICTd - Índice CESAR de Transformação Digital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ICTd Índice CESAR de  Transformação Digital</dc:title>
  <cp:lastModifiedBy>Carlos Frederico Galvão de Arruda</cp:lastModifiedBy>
  <cp:revision>7</cp:revision>
  <dcterms:modified xsi:type="dcterms:W3CDTF">2019-08-27T07:14:02Z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0x010100303A806502F69B4CBDD4EBC5BEA149D4</vt:lpwstr>
  </property>
</Properties>
</file>